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0" r:id="rId1"/>
  </p:sldMasterIdLst>
  <p:notesMasterIdLst>
    <p:notesMasterId r:id="rId22"/>
  </p:notesMasterIdLst>
  <p:sldIdLst>
    <p:sldId id="256" r:id="rId2"/>
    <p:sldId id="274" r:id="rId3"/>
    <p:sldId id="276" r:id="rId4"/>
    <p:sldId id="258" r:id="rId5"/>
    <p:sldId id="266" r:id="rId6"/>
    <p:sldId id="265" r:id="rId7"/>
    <p:sldId id="267" r:id="rId8"/>
    <p:sldId id="268" r:id="rId9"/>
    <p:sldId id="269" r:id="rId10"/>
    <p:sldId id="270" r:id="rId11"/>
    <p:sldId id="259" r:id="rId12"/>
    <p:sldId id="260" r:id="rId13"/>
    <p:sldId id="275" r:id="rId14"/>
    <p:sldId id="261" r:id="rId15"/>
    <p:sldId id="262" r:id="rId16"/>
    <p:sldId id="263" r:id="rId17"/>
    <p:sldId id="264" r:id="rId18"/>
    <p:sldId id="271" r:id="rId19"/>
    <p:sldId id="272" r:id="rId20"/>
    <p:sldId id="273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3365" autoAdjust="0"/>
    <p:restoredTop sz="94660"/>
  </p:normalViewPr>
  <p:slideViewPr>
    <p:cSldViewPr snapToGrid="0">
      <p:cViewPr varScale="1">
        <p:scale>
          <a:sx n="54" d="100"/>
          <a:sy n="54" d="100"/>
        </p:scale>
        <p:origin x="64" y="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7BBB94-90C1-45BF-89DA-06CA23E5D178}" type="datetimeFigureOut">
              <a:rPr lang="pl-PL" smtClean="0"/>
              <a:t>14.01.2026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6BA946-EF01-4D8B-98B7-121B42A3FF8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57760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6BA946-EF01-4D8B-98B7-121B42A3FF8B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92584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1/14/2026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3244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416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58798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23776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2056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91520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81644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70018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6264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720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3709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372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1/14/2026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0127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1/14/2026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1391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1/14/2026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786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4281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232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8A87A34-81AB-432B-8DAE-1953F412C126}" type="datetimeFigureOut">
              <a:rPr lang="en-US" smtClean="0"/>
              <a:pPr/>
              <a:t>1/14/2026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163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  <p:sldLayoutId id="2147483755" r:id="rId15"/>
    <p:sldLayoutId id="2147483756" r:id="rId16"/>
    <p:sldLayoutId id="214748375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F203995-249E-F74A-B4B9-51805DD079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60320" y="3164845"/>
            <a:ext cx="6929120" cy="1825096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/>
              <a:t>ZASADY ŻYWIENIA DZIECI W PLACÓWKACH OŚWIATOWYCH</a:t>
            </a:r>
          </a:p>
        </p:txBody>
      </p:sp>
    </p:spTree>
    <p:extLst>
      <p:ext uri="{BB962C8B-B14F-4D97-AF65-F5344CB8AC3E}">
        <p14:creationId xmlns:p14="http://schemas.microsoft.com/office/powerpoint/2010/main" val="29972413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4F9C7D2-51E6-54CF-D8F1-A2CB970D1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7219206" cy="1303867"/>
          </a:xfrm>
        </p:spPr>
        <p:txBody>
          <a:bodyPr/>
          <a:lstStyle/>
          <a:p>
            <a:r>
              <a:rPr lang="pl-PL" dirty="0"/>
              <a:t>Tłuszcze w diecie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CFC104B-AF66-E95D-F3D4-17CB47B487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438400"/>
            <a:ext cx="10449560" cy="3850639"/>
          </a:xfrm>
        </p:spPr>
        <p:txBody>
          <a:bodyPr>
            <a:normAutofit fontScale="85000" lnSpcReduction="20000"/>
          </a:bodyPr>
          <a:lstStyle/>
          <a:p>
            <a:r>
              <a:rPr lang="pl-PL" dirty="0"/>
              <a:t>Tłuszcze roślinne (np. olej rzepakowy, oliwa z oliwek, olej lniany) są niezbędnym składnikiem prawidłowo zbilansowanej diety dziecka i powinny regularnie pojawiać się w jadłospisie.</a:t>
            </a:r>
          </a:p>
          <a:p>
            <a:r>
              <a:rPr lang="pl-PL" dirty="0"/>
              <a:t> Stanowią źródło </a:t>
            </a:r>
            <a:r>
              <a:rPr lang="pl-PL" b="1" dirty="0"/>
              <a:t>niezbędnych nienasyconych kwasów tłuszczowych</a:t>
            </a:r>
            <a:r>
              <a:rPr lang="pl-PL" dirty="0"/>
              <a:t>, które są konieczne dla prawidłowego rozwoju mózgu i układu nerwowego.</a:t>
            </a:r>
          </a:p>
          <a:p>
            <a:r>
              <a:rPr lang="pl-PL" dirty="0"/>
              <a:t> Umożliwiają prawidłowe wchłanianie </a:t>
            </a:r>
            <a:r>
              <a:rPr lang="pl-PL" b="1" dirty="0"/>
              <a:t>witamin rozpuszczalnych w tłuszczach</a:t>
            </a:r>
            <a:r>
              <a:rPr lang="pl-PL" dirty="0"/>
              <a:t> (A, D, E i K), niezbędnych dla wzrostu, odporności oraz zdrowia kości.</a:t>
            </a:r>
          </a:p>
          <a:p>
            <a:r>
              <a:rPr lang="pl-PL" dirty="0"/>
              <a:t>Wspierają prawidłową pracę układu sercowo-naczyniowego oraz pomagają w utrzymaniu właściwego poziomu cholesterolu w przyszłości.</a:t>
            </a:r>
          </a:p>
          <a:p>
            <a:r>
              <a:rPr lang="pl-PL" dirty="0"/>
              <a:t> Zastępowanie tłuszczów zwierzęcych tłuszczami roślinnymi sprzyja kształtowaniu </a:t>
            </a:r>
            <a:r>
              <a:rPr lang="pl-PL" b="1" dirty="0"/>
              <a:t>zdrowych nawyków żywieniowych</a:t>
            </a:r>
            <a:r>
              <a:rPr lang="pl-PL" dirty="0"/>
              <a:t> i zmniejsza ryzyko chorób </a:t>
            </a:r>
            <a:r>
              <a:rPr lang="pl-PL" dirty="0" err="1"/>
              <a:t>dietozależnych</a:t>
            </a:r>
            <a:r>
              <a:rPr lang="pl-PL" dirty="0"/>
              <a:t>.</a:t>
            </a:r>
          </a:p>
          <a:p>
            <a:r>
              <a:rPr lang="pl-PL" dirty="0"/>
              <a:t>Zaleca się, aby w żywieniu dzieci </a:t>
            </a:r>
            <a:r>
              <a:rPr lang="pl-PL" b="1" dirty="0"/>
              <a:t>dominowały tłuszcze pochodzenia roślinnego</a:t>
            </a:r>
            <a:r>
              <a:rPr lang="pl-PL" dirty="0"/>
              <a:t>, stosowane głównie do potraw na zimno oraz do gotowania i pieczenia, z ograniczeniem smażenia.</a:t>
            </a:r>
          </a:p>
        </p:txBody>
      </p:sp>
      <p:pic>
        <p:nvPicPr>
          <p:cNvPr id="6146" name="Picture 2" descr="Tłuszcze roślinne – Dobre Tłuszcze">
            <a:extLst>
              <a:ext uri="{FF2B5EF4-FFF2-40B4-BE49-F238E27FC236}">
                <a16:creationId xmlns:a16="http://schemas.microsoft.com/office/drawing/2014/main" id="{E4597EC2-0148-041B-5A94-392FDEB562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4608" y="728283"/>
            <a:ext cx="1797568" cy="1439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80615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09A078F-E72D-FA12-A1F0-D71D9BD9C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Układanie jadłospisów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A1E3819-C1FA-AF54-222F-BF788DF793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• Jadłospisy są opracowywane </a:t>
            </a:r>
            <a:r>
              <a:rPr lang="pl-PL" b="1" dirty="0"/>
              <a:t>na okresy dekadowe/tygodniowe</a:t>
            </a:r>
            <a:r>
              <a:rPr lang="pl-PL" dirty="0"/>
              <a:t> i uwzględniają sezonowość produktów oraz zasady zdrowego żywienia. </a:t>
            </a:r>
          </a:p>
          <a:p>
            <a:pPr marL="0" indent="0">
              <a:buNone/>
            </a:pPr>
            <a:br>
              <a:rPr lang="pl-PL" dirty="0"/>
            </a:br>
            <a:r>
              <a:rPr lang="pl-PL" dirty="0"/>
              <a:t>• Należy uwzględniać różnorodność technik kulinarnych — z przewagą metod gotowania, duszenia, pieczenia, z ograniczeniem smażenia. </a:t>
            </a:r>
          </a:p>
          <a:p>
            <a:pPr marL="0" indent="0">
              <a:buNone/>
            </a:pPr>
            <a:br>
              <a:rPr lang="pl-PL" dirty="0"/>
            </a:br>
            <a:r>
              <a:rPr lang="pl-PL" dirty="0"/>
              <a:t>• W jadłospisie nie może być więcej niż </a:t>
            </a:r>
            <a:r>
              <a:rPr lang="pl-PL" b="1" dirty="0"/>
              <a:t>2 potrawy smażone w tygodniu</a:t>
            </a:r>
            <a:r>
              <a:rPr lang="pl-PL" dirty="0"/>
              <a:t> (np. na oleju rzepakowym lub oliwie).</a:t>
            </a:r>
          </a:p>
        </p:txBody>
      </p:sp>
    </p:spTree>
    <p:extLst>
      <p:ext uri="{BB962C8B-B14F-4D97-AF65-F5344CB8AC3E}">
        <p14:creationId xmlns:p14="http://schemas.microsoft.com/office/powerpoint/2010/main" val="33232943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D46B3A7-CFB2-F9DF-35C1-AE3004448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Co mówi rozporządzenie o ilości cukru?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2BD46FE-121B-3668-F3B4-226784A9C6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• </a:t>
            </a:r>
            <a:r>
              <a:rPr lang="pl-PL" b="1" dirty="0"/>
              <a:t>Napoje przygotowywane na miejscu</a:t>
            </a:r>
            <a:r>
              <a:rPr lang="pl-PL" dirty="0"/>
              <a:t> (np. kompoty, herbaty owocowe) nie mogą zawierać więcej niż </a:t>
            </a:r>
            <a:r>
              <a:rPr lang="pl-PL" b="1" dirty="0"/>
              <a:t>10 g cukrów w 250 ml napoju gotowego do spożycia</a:t>
            </a:r>
            <a:r>
              <a:rPr lang="pl-PL" dirty="0"/>
              <a:t>. </a:t>
            </a:r>
          </a:p>
          <a:p>
            <a:br>
              <a:rPr lang="pl-PL" dirty="0"/>
            </a:br>
            <a:r>
              <a:rPr lang="pl-PL" dirty="0"/>
              <a:t>• Dotyczy to zarówno cukrów naturalnych, jak i dodanych — dążymy do ograniczenia spożycia cukrów wolnych w diecie.</a:t>
            </a:r>
          </a:p>
        </p:txBody>
      </p:sp>
      <p:pic>
        <p:nvPicPr>
          <p:cNvPr id="7170" name="Picture 2" descr="Cukier w diecie - jak go ograniczyć? - MediPakiet">
            <a:extLst>
              <a:ext uri="{FF2B5EF4-FFF2-40B4-BE49-F238E27FC236}">
                <a16:creationId xmlns:a16="http://schemas.microsoft.com/office/drawing/2014/main" id="{ABFA0711-EA8F-EE77-9322-75F939627D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660" y="4652756"/>
            <a:ext cx="2667937" cy="1494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37450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7B2C51E-4059-2B62-4B1D-CA9AAA2EF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989903"/>
            <a:ext cx="9601196" cy="1303867"/>
          </a:xfrm>
        </p:spPr>
        <p:txBody>
          <a:bodyPr/>
          <a:lstStyle/>
          <a:p>
            <a:r>
              <a:rPr lang="pl-PL" dirty="0"/>
              <a:t>Kontrola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F0AC3B0-7F71-1CBB-AAC4-255CA8585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556932"/>
            <a:ext cx="9887261" cy="331893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dirty="0"/>
              <a:t>Przestrzeganie zasad żywienia dzieci w placówkach jest </a:t>
            </a:r>
            <a:r>
              <a:rPr lang="pl-PL" b="1" dirty="0"/>
              <a:t>regularnie kontrolowane przez Inspekcję Sanitarną (Sanepid)</a:t>
            </a:r>
            <a:r>
              <a:rPr lang="pl-PL" dirty="0"/>
              <a:t>. Dzięki temu mamy pewność, że:</a:t>
            </a:r>
          </a:p>
          <a:p>
            <a:r>
              <a:rPr lang="pl-PL" dirty="0"/>
              <a:t>jadłospisy są zgodne z obowiązującymi normami i przepisami,</a:t>
            </a:r>
          </a:p>
          <a:p>
            <a:r>
              <a:rPr lang="pl-PL" dirty="0"/>
              <a:t>posiłki są przygotowywane i podawane w warunkach spełniających wymagania higieniczne i sanitarne,</a:t>
            </a:r>
          </a:p>
          <a:p>
            <a:r>
              <a:rPr lang="pl-PL" dirty="0"/>
              <a:t>bezpieczeństwo i zdrowie dzieci są zawsze na pierwszym miejscu.</a:t>
            </a:r>
          </a:p>
          <a:p>
            <a:r>
              <a:rPr lang="pl-PL" dirty="0"/>
              <a:t>Sanepid wspiera nas w utrzymaniu wysokich standardów żywienia i dbałości o jakość oferowanych posiłków.</a:t>
            </a:r>
          </a:p>
          <a:p>
            <a:endParaRPr lang="pl-PL" dirty="0"/>
          </a:p>
        </p:txBody>
      </p:sp>
      <p:pic>
        <p:nvPicPr>
          <p:cNvPr id="8194" name="Picture 2" descr="PSSE Warszawa - Powiatowa Stacja Sanitarno-Epidemiologiczna w Warszawie -  Portal Gov.pl">
            <a:extLst>
              <a:ext uri="{FF2B5EF4-FFF2-40B4-BE49-F238E27FC236}">
                <a16:creationId xmlns:a16="http://schemas.microsoft.com/office/drawing/2014/main" id="{C3409C60-7D42-6691-14EA-EDE206EB5C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7870" y="726741"/>
            <a:ext cx="2752101" cy="139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6419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F087DA1-BCD6-089E-1395-7D59F6C1B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320" y="764373"/>
            <a:ext cx="10977880" cy="1293028"/>
          </a:xfrm>
        </p:spPr>
        <p:txBody>
          <a:bodyPr>
            <a:noAutofit/>
          </a:bodyPr>
          <a:lstStyle/>
          <a:p>
            <a:r>
              <a:rPr lang="pl-PL" sz="3200" dirty="0"/>
              <a:t>Zasady dotyczące posiłków przygotowywanych przez rodziców dla dzieci niekorzystających z żywienia w placówce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8E1323-329D-B7D6-A8E0-C9E23FD0D3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• Posiłki powinny być </a:t>
            </a:r>
            <a:r>
              <a:rPr lang="pl-PL" b="1" dirty="0"/>
              <a:t>świeże, bezpieczne mikrobiologicznie</a:t>
            </a:r>
            <a:r>
              <a:rPr lang="pl-PL" dirty="0"/>
              <a:t> oraz przygotowane w warunkach domowych zgodnie z zasadami higieny.</a:t>
            </a:r>
          </a:p>
          <a:p>
            <a:pPr marL="0" indent="0">
              <a:buNone/>
            </a:pPr>
            <a:br>
              <a:rPr lang="pl-PL" dirty="0"/>
            </a:br>
            <a:r>
              <a:rPr lang="pl-PL" dirty="0"/>
              <a:t>• Jedzenie powinno być zapakowane w </a:t>
            </a:r>
            <a:r>
              <a:rPr lang="pl-PL" b="1" dirty="0"/>
              <a:t>szczelne, czyste pojemniki</a:t>
            </a:r>
            <a:r>
              <a:rPr lang="pl-PL" dirty="0"/>
              <a:t>, podpisane imieniem i nazwiskiem dziecka.</a:t>
            </a:r>
          </a:p>
          <a:p>
            <a:pPr marL="0" indent="0">
              <a:buNone/>
            </a:pPr>
            <a:br>
              <a:rPr lang="pl-PL" dirty="0"/>
            </a:br>
            <a:r>
              <a:rPr lang="pl-PL" dirty="0"/>
              <a:t>• Rodzice ponoszą odpowiedzialność za jakość i bezpieczeństwo przynoszonych posiłków.</a:t>
            </a:r>
          </a:p>
        </p:txBody>
      </p:sp>
    </p:spTree>
    <p:extLst>
      <p:ext uri="{BB962C8B-B14F-4D97-AF65-F5344CB8AC3E}">
        <p14:creationId xmlns:p14="http://schemas.microsoft.com/office/powerpoint/2010/main" val="38689721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73C4F66-6139-EF7B-6D91-3B54A993D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Skład posiłków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E1CC1A4-F483-11DE-A173-82BA0A8D81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Przynoszone posiłki powinny być </a:t>
            </a:r>
            <a:r>
              <a:rPr lang="pl-PL" b="1" dirty="0"/>
              <a:t>pełnowartościowe i zbilansowane</a:t>
            </a:r>
            <a:r>
              <a:rPr lang="pl-PL" dirty="0"/>
              <a:t>, odpowiadające wiekowi dziecka, i zawierać:</a:t>
            </a:r>
          </a:p>
          <a:p>
            <a:pPr marL="0" indent="0">
              <a:buNone/>
            </a:pPr>
            <a:r>
              <a:rPr lang="pl-PL" dirty="0"/>
              <a:t>• produkty zbożowe (preferowane pełnoziarniste: pieczywo razowe, kasze, ryż, makaron),</a:t>
            </a:r>
            <a:br>
              <a:rPr lang="pl-PL" dirty="0"/>
            </a:br>
            <a:r>
              <a:rPr lang="pl-PL" dirty="0"/>
              <a:t>• warzywa i/lub owoce (najlepiej w każdej porcji),</a:t>
            </a:r>
            <a:br>
              <a:rPr lang="pl-PL" dirty="0"/>
            </a:br>
            <a:r>
              <a:rPr lang="pl-PL" dirty="0"/>
              <a:t>• źródło białka (np. mięso, ryby, jaja, nabiał, nasiona roślin strączkowych),</a:t>
            </a:r>
            <a:br>
              <a:rPr lang="pl-PL" dirty="0"/>
            </a:br>
            <a:r>
              <a:rPr lang="pl-PL" dirty="0"/>
              <a:t>• zdrowe tłuszcze (np. oleje roślinne, masło w umiarkowanych ilościach)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892488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5773F0-6555-7205-F8D6-1DA93E661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Produkty niewskazane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FE38422-AA12-320D-9C78-6B7C22DB3C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• słodycze (batony, cukierki, ciastka),</a:t>
            </a:r>
            <a:br>
              <a:rPr lang="pl-PL" dirty="0"/>
            </a:br>
            <a:r>
              <a:rPr lang="pl-PL" dirty="0"/>
              <a:t>• produkty </a:t>
            </a:r>
            <a:r>
              <a:rPr lang="pl-PL" dirty="0" err="1"/>
              <a:t>wysokoprzetworzone</a:t>
            </a:r>
            <a:r>
              <a:rPr lang="pl-PL" dirty="0"/>
              <a:t> (chipsy, paluszki, krakersy),</a:t>
            </a:r>
            <a:br>
              <a:rPr lang="pl-PL" dirty="0"/>
            </a:br>
            <a:r>
              <a:rPr lang="pl-PL" dirty="0"/>
              <a:t>• napoje słodzone soki dosładzane</a:t>
            </a:r>
            <a:br>
              <a:rPr lang="pl-PL" dirty="0"/>
            </a:br>
            <a:r>
              <a:rPr lang="pl-PL" dirty="0"/>
              <a:t>• produkty z dużą zawartością soli i cukru,</a:t>
            </a:r>
            <a:br>
              <a:rPr lang="pl-PL" dirty="0"/>
            </a:br>
            <a:r>
              <a:rPr lang="pl-PL" dirty="0"/>
              <a:t>• potrawy smażone, ciężkostrawne, ostre i bardzo tłuste,</a:t>
            </a:r>
            <a:br>
              <a:rPr lang="pl-PL" dirty="0"/>
            </a:br>
            <a:r>
              <a:rPr lang="pl-PL" dirty="0"/>
              <a:t>• produktów łatwo psujących się (np. z surowymi jajami, surowym mięsem, niepasteryzowanym mlekiem)</a:t>
            </a:r>
          </a:p>
        </p:txBody>
      </p:sp>
    </p:spTree>
    <p:extLst>
      <p:ext uri="{BB962C8B-B14F-4D97-AF65-F5344CB8AC3E}">
        <p14:creationId xmlns:p14="http://schemas.microsoft.com/office/powerpoint/2010/main" val="17667036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66202FE-A757-2698-9AA9-490A7CB96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Zasada równego traktowania dzieci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FD3BFEA-2BE7-0CBF-94EC-69268F08F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l-PL" dirty="0"/>
              <a:t>Ważne, aby posiłki przygotowywane przez rodziców były </a:t>
            </a:r>
            <a:r>
              <a:rPr lang="pl-PL" b="1" dirty="0"/>
              <a:t>zbliżone pod względem rodzaju, formy i wartości odżywczej</a:t>
            </a:r>
            <a:r>
              <a:rPr lang="pl-PL" dirty="0"/>
              <a:t> do posiłków oferowanych w ramach żywienia organizowanego przez placówkę.</a:t>
            </a:r>
          </a:p>
          <a:p>
            <a:pPr marL="0" indent="0">
              <a:buNone/>
            </a:pPr>
            <a:r>
              <a:rPr lang="pl-PL" dirty="0"/>
              <a:t>Ma to na celu:</a:t>
            </a:r>
            <a:br>
              <a:rPr lang="pl-PL" dirty="0"/>
            </a:br>
            <a:r>
              <a:rPr lang="pl-PL" dirty="0"/>
              <a:t>• zapewnienie </a:t>
            </a:r>
            <a:r>
              <a:rPr lang="pl-PL" b="1" dirty="0"/>
              <a:t>równego traktowania wszystkich dzieci</a:t>
            </a:r>
            <a:r>
              <a:rPr lang="pl-PL" dirty="0"/>
              <a:t>,</a:t>
            </a:r>
            <a:br>
              <a:rPr lang="pl-PL" dirty="0"/>
            </a:br>
            <a:r>
              <a:rPr lang="pl-PL" dirty="0"/>
              <a:t>• zapobieganie sytuacjom, w których dziecko czuje się </a:t>
            </a:r>
            <a:r>
              <a:rPr lang="pl-PL" b="1" dirty="0"/>
              <a:t>wyróżnione lub pominięte</a:t>
            </a:r>
            <a:r>
              <a:rPr lang="pl-PL" dirty="0"/>
              <a:t>,</a:t>
            </a:r>
            <a:br>
              <a:rPr lang="pl-PL" dirty="0"/>
            </a:br>
            <a:r>
              <a:rPr lang="pl-PL" dirty="0"/>
              <a:t>• unikanie porównań pomiędzy posiłkami oraz związanych z nimi emocji (np. poczucia niesprawiedliwości, wstydu czy przykrości),</a:t>
            </a:r>
            <a:br>
              <a:rPr lang="pl-PL" dirty="0"/>
            </a:br>
            <a:r>
              <a:rPr lang="pl-PL" dirty="0"/>
              <a:t>• wspieranie spójnych zasad żywieniowych obowiązujących w grupie</a:t>
            </a:r>
          </a:p>
        </p:txBody>
      </p:sp>
    </p:spTree>
    <p:extLst>
      <p:ext uri="{BB962C8B-B14F-4D97-AF65-F5344CB8AC3E}">
        <p14:creationId xmlns:p14="http://schemas.microsoft.com/office/powerpoint/2010/main" val="38467212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F21AE8A-C1C2-E41E-C32C-E74652BC5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Podsumowanie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1A7D5BB-35D5-306F-97E1-41B749378B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Żywienie dzieci w naszej placówce jest organizowane zgodnie z obowiązującymi przepisami prawa, w szczególności Rozporządzeniem Ministra Zdrowia z dnia 26 lipca 2016 roku, które określa zasady komponowania zdrowych i zbilansowanych jadłospisów. Naszym celem jest zapewnienie dzieciom pełnowartościowych posiłków, które wspierają ich prawidłowy rozwój fizyczny i intelektualny.</a:t>
            </a:r>
          </a:p>
        </p:txBody>
      </p:sp>
    </p:spTree>
    <p:extLst>
      <p:ext uri="{BB962C8B-B14F-4D97-AF65-F5344CB8AC3E}">
        <p14:creationId xmlns:p14="http://schemas.microsoft.com/office/powerpoint/2010/main" val="25576853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A4B3717-C5C9-3D93-0019-5243EB094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Podsumowanie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F29D245-1C1C-D604-E92D-C2DCD98A44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W codziennych jadłospisach dbamy o obecność wszystkich niezbędnych grup produktów: produktów zbożowych, warzyw i owoców w każdym posiłku, co najmniej dwóch porcji nabiału dziennie, źródeł białka takich jak mięso, ryby, jaja i nasiona roślin strączkowych, a także zdrowych tłuszczów roślinnych. Ryby serwujemy co najmniej raz w tygodniu, a ograniczamy ilość cukru, soli i tłuszczów nasyconych, by promować zdrowe nawyki żywieniowe i chronić dzieci przed chorobami </a:t>
            </a:r>
            <a:r>
              <a:rPr lang="pl-PL" dirty="0" err="1"/>
              <a:t>dietozależnymi</a:t>
            </a:r>
            <a:r>
              <a:rPr lang="pl-P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70032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F838240-D147-9B5F-BB9C-AAC884BBC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Jadłospisy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00BA619-D4AC-03B4-2885-1F15F93E06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l-PL" dirty="0"/>
              <a:t>Jadłospisy są tworzone z myślą o całodziennej równowadze żywieniowej, a nie pojedynczym posiłku, uwzględniając potrzeby rozwojowe dzieci oraz zasady higieny i bezpieczeństwa. Ograniczenia dotyczące cukru i soli mają na celu ochronę zdrowia najmłodszych i naukę naturalnego smaku potraw. Nasze żywienie to również element wychowania, wspierający kształtowanie zdrowych nawyków i właściwego podejścia do jedzenia.</a:t>
            </a:r>
          </a:p>
        </p:txBody>
      </p:sp>
    </p:spTree>
    <p:extLst>
      <p:ext uri="{BB962C8B-B14F-4D97-AF65-F5344CB8AC3E}">
        <p14:creationId xmlns:p14="http://schemas.microsoft.com/office/powerpoint/2010/main" val="13835709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2AB5EF8-5978-B3CB-C554-56BB704F3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Podsumowanie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1D9CCFC-A5A2-64D0-988F-ED26E5FD44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Jadłospisy są tworzone z myślą o całodziennej równowadze żywieniowej, a nie pojedynczym posiłku, uwzględniając potrzeby rozwojowe dzieci oraz zasady higieny i bezpieczeństwa. Ograniczenia dotyczące cukru i soli mają na celu ochronę zdrowia najmłodszych i naukę naturalnego smaku potraw. Nasze żywienie to również element wychowania, wspierający kształtowanie zdrowych nawyków i właściwego podejścia do jedzenia.</a:t>
            </a:r>
          </a:p>
        </p:txBody>
      </p:sp>
    </p:spTree>
    <p:extLst>
      <p:ext uri="{BB962C8B-B14F-4D97-AF65-F5344CB8AC3E}">
        <p14:creationId xmlns:p14="http://schemas.microsoft.com/office/powerpoint/2010/main" val="2275933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A105E39-54D4-86ED-63AE-9A65CABA6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6946073" cy="1303867"/>
          </a:xfrm>
        </p:spPr>
        <p:txBody>
          <a:bodyPr/>
          <a:lstStyle/>
          <a:p>
            <a:r>
              <a:rPr lang="pl-PL" dirty="0"/>
              <a:t>Podstawa prawna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45833F4-1C80-5A91-417E-3F7BDF5B84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l-PL" dirty="0"/>
              <a:t>Jadłospisy w placówkach oświatowych są przygotowywane zgodnie z obowiązującymi przepisami prawa, w szczególności na podstawie:</a:t>
            </a:r>
          </a:p>
          <a:p>
            <a:r>
              <a:rPr lang="pl-PL" b="1" dirty="0"/>
              <a:t>Ustawy o bezpieczeństwie żywności i żywienia</a:t>
            </a:r>
            <a:r>
              <a:rPr lang="pl-PL" dirty="0"/>
              <a:t>,</a:t>
            </a:r>
          </a:p>
          <a:p>
            <a:r>
              <a:rPr lang="pl-PL" b="1" dirty="0"/>
              <a:t>Rozporządzenia Ministra Zdrowia z dnia 26 lipca 2016 r.</a:t>
            </a:r>
            <a:r>
              <a:rPr lang="pl-PL" dirty="0"/>
              <a:t> w sprawie grup środków spożywczych przeznaczonych do sprzedaży dzieciom i młodzieży w jednostkach systemu oświaty.</a:t>
            </a:r>
          </a:p>
          <a:p>
            <a:pPr marL="0" indent="0">
              <a:buNone/>
            </a:pPr>
            <a:r>
              <a:rPr lang="pl-PL" dirty="0"/>
              <a:t>Dodatkowo przy ich planowaniu uwzględniane są </a:t>
            </a:r>
            <a:r>
              <a:rPr lang="pl-PL" b="1" dirty="0"/>
              <a:t>aktualne zalecenia żywieniowe</a:t>
            </a:r>
            <a:r>
              <a:rPr lang="pl-PL" dirty="0"/>
              <a:t>, m.in. </a:t>
            </a:r>
            <a:r>
              <a:rPr lang="pl-PL" b="1" dirty="0"/>
              <a:t>Narodowego Centrum Edukacji Żywieniowej (NCEŻ)</a:t>
            </a:r>
            <a:r>
              <a:rPr lang="pl-PL" dirty="0"/>
              <a:t>, które wskazują, jak komponować posiłki w sposób zdrowy, zbilansowany i dostosowany do potrzeb dzieci.</a:t>
            </a:r>
          </a:p>
          <a:p>
            <a:pPr marL="0" indent="0">
              <a:buNone/>
            </a:pPr>
            <a:r>
              <a:rPr lang="pl-PL" dirty="0"/>
              <a:t>Celem jest zapewnienie dzieciom </a:t>
            </a:r>
            <a:r>
              <a:rPr lang="pl-PL" b="1" dirty="0"/>
              <a:t>bezpiecznych, wartościowych i różnorodnych posiłków</a:t>
            </a:r>
            <a:r>
              <a:rPr lang="pl-PL" dirty="0"/>
              <a:t>, wspierających ich prawidłowy rozwój.</a:t>
            </a:r>
          </a:p>
          <a:p>
            <a:endParaRPr lang="pl-PL" dirty="0"/>
          </a:p>
        </p:txBody>
      </p:sp>
      <p:pic>
        <p:nvPicPr>
          <p:cNvPr id="2050" name="Picture 2" descr="Martwe prawo - lista 5 nieużywanych w praktyce przepisów prawa -  GazetaPrawna.pl">
            <a:extLst>
              <a:ext uri="{FF2B5EF4-FFF2-40B4-BE49-F238E27FC236}">
                <a16:creationId xmlns:a16="http://schemas.microsoft.com/office/drawing/2014/main" id="{34DAEB2A-250F-5C6A-A473-F2AF39A95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249" y="556434"/>
            <a:ext cx="2594347" cy="1729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54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7A7389D-F221-62BF-02BB-3A602FB08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Co musi znaleźć się w jadłospisie ?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08294CC-0D75-09C7-EFF0-26EC49BD9C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320" y="2509521"/>
            <a:ext cx="9763760" cy="392176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l-PL" dirty="0"/>
              <a:t>Zgodnie z zapisami rozporządzenia i zasadami zdrowego żywienia:</a:t>
            </a:r>
          </a:p>
          <a:p>
            <a:pPr marL="0" indent="0">
              <a:buNone/>
            </a:pPr>
            <a:r>
              <a:rPr lang="pl-PL" dirty="0"/>
              <a:t>• Jadłospis musi być </a:t>
            </a:r>
            <a:r>
              <a:rPr lang="pl-PL" b="1" dirty="0"/>
              <a:t>zróżnicowany i zbilansowany</a:t>
            </a:r>
            <a:r>
              <a:rPr lang="pl-PL" dirty="0"/>
              <a:t> — uwzględniać różne grupy produktów spożywczych:</a:t>
            </a:r>
            <a:br>
              <a:rPr lang="pl-PL" dirty="0"/>
            </a:br>
            <a:r>
              <a:rPr lang="pl-PL" dirty="0"/>
              <a:t> – produkty zbożowe/ziemniaki,</a:t>
            </a:r>
            <a:br>
              <a:rPr lang="pl-PL" dirty="0"/>
            </a:br>
            <a:r>
              <a:rPr lang="pl-PL" dirty="0"/>
              <a:t> – warzywa i owoce,</a:t>
            </a:r>
            <a:br>
              <a:rPr lang="pl-PL" dirty="0"/>
            </a:br>
            <a:r>
              <a:rPr lang="pl-PL" dirty="0"/>
              <a:t> – mleko i przetwory mleczne,</a:t>
            </a:r>
            <a:br>
              <a:rPr lang="pl-PL" dirty="0"/>
            </a:br>
            <a:r>
              <a:rPr lang="pl-PL" dirty="0"/>
              <a:t> – mięso, ryby, jaja, nasiona roślin strączkowych, orzechy,</a:t>
            </a:r>
            <a:br>
              <a:rPr lang="pl-PL" dirty="0"/>
            </a:br>
            <a:r>
              <a:rPr lang="pl-PL" dirty="0"/>
              <a:t> – tłuszcze roślinne. </a:t>
            </a:r>
          </a:p>
          <a:p>
            <a:pPr marL="0" indent="0">
              <a:buNone/>
            </a:pPr>
            <a:r>
              <a:rPr lang="pl-PL" dirty="0"/>
              <a:t>• W </a:t>
            </a:r>
            <a:r>
              <a:rPr lang="pl-PL" b="1" dirty="0"/>
              <a:t>każdym posiłku</a:t>
            </a:r>
            <a:r>
              <a:rPr lang="pl-PL" dirty="0"/>
              <a:t> powinny znaleźć się warzywa lub owoce. </a:t>
            </a:r>
          </a:p>
          <a:p>
            <a:pPr marL="0" indent="0">
              <a:buNone/>
            </a:pPr>
            <a:r>
              <a:rPr lang="pl-PL" dirty="0"/>
              <a:t>• </a:t>
            </a:r>
            <a:r>
              <a:rPr lang="pl-PL" b="1" dirty="0"/>
              <a:t>Codziennie</a:t>
            </a:r>
            <a:r>
              <a:rPr lang="pl-PL" dirty="0"/>
              <a:t> powinny być podawane </a:t>
            </a:r>
            <a:r>
              <a:rPr lang="pl-PL" b="1" dirty="0"/>
              <a:t>co najmniej 2 porcje mleka lub produktów mlecznych</a:t>
            </a:r>
            <a:r>
              <a:rPr lang="pl-PL" dirty="0"/>
              <a:t>. </a:t>
            </a:r>
          </a:p>
          <a:p>
            <a:pPr marL="0" indent="0">
              <a:buNone/>
            </a:pPr>
            <a:r>
              <a:rPr lang="pl-PL" dirty="0"/>
              <a:t>• W ciągu dnia należy zapewnić co najmniej jedną porcję źródła białka (np. mięso, ryby, jaja, strączki). </a:t>
            </a:r>
          </a:p>
          <a:p>
            <a:pPr marL="0" indent="0">
              <a:buNone/>
            </a:pPr>
            <a:r>
              <a:rPr lang="pl-PL" dirty="0"/>
              <a:t>• </a:t>
            </a:r>
            <a:r>
              <a:rPr lang="pl-PL" b="1" dirty="0"/>
              <a:t>Przynajmniej raz w tygodniu</a:t>
            </a:r>
            <a:r>
              <a:rPr lang="pl-PL" dirty="0"/>
              <a:t> w jadłospisie obowiązkowo pojawia się </a:t>
            </a:r>
            <a:r>
              <a:rPr lang="pl-PL" b="1" dirty="0"/>
              <a:t>porcja ryby</a:t>
            </a:r>
            <a:r>
              <a:rPr lang="pl-PL" dirty="0"/>
              <a:t>.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84075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C82930A-05E7-6D63-4131-5C49D8072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7444837" cy="1303867"/>
          </a:xfrm>
        </p:spPr>
        <p:txBody>
          <a:bodyPr>
            <a:normAutofit fontScale="90000"/>
          </a:bodyPr>
          <a:lstStyle/>
          <a:p>
            <a:r>
              <a:rPr lang="pl-PL" dirty="0"/>
              <a:t>Dlaczego produkty zbożowe są niezbędne w diecie dziecka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B74BCB2-E02C-E742-76B3-12788FDB10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dirty="0"/>
              <a:t>Produkty zbożowe są głównym źródłem </a:t>
            </a:r>
            <a:r>
              <a:rPr lang="pl-PL" b="1" dirty="0"/>
              <a:t>węglowodanów złożonych</a:t>
            </a:r>
            <a:r>
              <a:rPr lang="pl-PL" dirty="0"/>
              <a:t>, które dostarczają energii niezbędnej do nauki, zabawy i prawidłowego funkcjonowania mózgu.</a:t>
            </a:r>
          </a:p>
          <a:p>
            <a:r>
              <a:rPr lang="pl-PL" dirty="0"/>
              <a:t> Zawierają </a:t>
            </a:r>
            <a:r>
              <a:rPr lang="pl-PL" b="1" dirty="0"/>
              <a:t>błonnik pokarmowy</a:t>
            </a:r>
            <a:r>
              <a:rPr lang="pl-PL" dirty="0"/>
              <a:t>, który wspomaga pracę układu pokarmowego, reguluje rytm wypróżnień oraz sprzyja utrzymaniu prawidłowej masy ciała.</a:t>
            </a:r>
          </a:p>
          <a:p>
            <a:r>
              <a:rPr lang="pl-PL" dirty="0"/>
              <a:t>Dostarczają </a:t>
            </a:r>
            <a:r>
              <a:rPr lang="pl-PL" b="1" dirty="0"/>
              <a:t>witamin z grupy B</a:t>
            </a:r>
            <a:r>
              <a:rPr lang="pl-PL" dirty="0"/>
              <a:t> (m.in. B1, B3, B6), wspierających układ nerwowy, koncentrację i procesy metaboliczne.</a:t>
            </a:r>
          </a:p>
          <a:p>
            <a:r>
              <a:rPr lang="pl-PL" dirty="0"/>
              <a:t> Są źródłem </a:t>
            </a:r>
            <a:r>
              <a:rPr lang="pl-PL" b="1" dirty="0"/>
              <a:t>składników mineralnych</a:t>
            </a:r>
            <a:r>
              <a:rPr lang="pl-PL" dirty="0"/>
              <a:t>, takich jak magnez, żelazo, cynk i fosfor, niezbędnych do prawidłowego wzrostu i rozwoju dziecka.</a:t>
            </a:r>
          </a:p>
          <a:p>
            <a:r>
              <a:rPr lang="pl-PL" dirty="0"/>
              <a:t>Produkty zbożowe, zwłaszcza pełnoziarniste, pomagają utrzymać </a:t>
            </a:r>
            <a:r>
              <a:rPr lang="pl-PL" b="1" dirty="0"/>
              <a:t>uczucie sytości</a:t>
            </a:r>
            <a:r>
              <a:rPr lang="pl-PL" dirty="0"/>
              <a:t>, zapobiegając podjadaniu między posiłkami.</a:t>
            </a:r>
          </a:p>
          <a:p>
            <a:endParaRPr lang="pl-PL" dirty="0"/>
          </a:p>
        </p:txBody>
      </p:sp>
      <p:pic>
        <p:nvPicPr>
          <p:cNvPr id="3074" name="Picture 2" descr="Jak wprowadzać zboża do diety niemowlęcia?">
            <a:extLst>
              <a:ext uri="{FF2B5EF4-FFF2-40B4-BE49-F238E27FC236}">
                <a16:creationId xmlns:a16="http://schemas.microsoft.com/office/drawing/2014/main" id="{7A3B6D27-2825-F267-0856-723F36F55E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8357" y="621240"/>
            <a:ext cx="2358239" cy="1675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7600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285F344-3C02-A88A-EB6E-ECD2C5533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7136079" cy="1303867"/>
          </a:xfrm>
        </p:spPr>
        <p:txBody>
          <a:bodyPr>
            <a:normAutofit fontScale="90000"/>
          </a:bodyPr>
          <a:lstStyle/>
          <a:p>
            <a:r>
              <a:rPr lang="pl-PL" dirty="0"/>
              <a:t>Dlaczego zalecane są dwie porcje</a:t>
            </a:r>
            <a:br>
              <a:rPr lang="pl-PL" dirty="0"/>
            </a:br>
            <a:r>
              <a:rPr lang="pl-PL" dirty="0"/>
              <a:t> nabiału w ciągu dnia ?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CED2B46-5C7D-222D-5B97-348739AA44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860" y="2577252"/>
            <a:ext cx="10114279" cy="374226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l-PL" dirty="0"/>
              <a:t>Mleko i produkty mleczne (takie jak jogurty, kefiry, maślanki, twarogi czy sery) stanowią istotny element diety dzieci i młodzieży. Ich regularne spożywanie, </a:t>
            </a:r>
            <a:r>
              <a:rPr lang="pl-PL" b="1" dirty="0"/>
              <a:t>co najmniej dwa razy w ciągu dnia</a:t>
            </a:r>
            <a:r>
              <a:rPr lang="pl-PL" dirty="0"/>
              <a:t>, jest szczególnie ważne z następujących powodów:</a:t>
            </a:r>
          </a:p>
          <a:p>
            <a:pPr marL="0" indent="0">
              <a:buNone/>
            </a:pPr>
            <a:r>
              <a:rPr lang="pl-PL" dirty="0"/>
              <a:t>• Nabiał jest jednym z głównych źródeł </a:t>
            </a:r>
            <a:r>
              <a:rPr lang="pl-PL" b="1" dirty="0"/>
              <a:t>wapnia</a:t>
            </a:r>
            <a:r>
              <a:rPr lang="pl-PL" dirty="0"/>
              <a:t>, który jest niezbędny do prawidłowego wzrostu i mineralizacji kości oraz zębów. W okresie intensywnego rozwoju zapotrzebowanie na wapń jest szczególnie wysokie.</a:t>
            </a:r>
          </a:p>
          <a:p>
            <a:pPr marL="0" indent="0">
              <a:buNone/>
            </a:pPr>
            <a:r>
              <a:rPr lang="pl-PL" dirty="0"/>
              <a:t>• Produkty mleczne dostarczają </a:t>
            </a:r>
            <a:r>
              <a:rPr lang="pl-PL" b="1" dirty="0"/>
              <a:t>pełnowartościowego białka</a:t>
            </a:r>
            <a:r>
              <a:rPr lang="pl-PL" dirty="0"/>
              <a:t>, koniecznego do budowy i regeneracji tkanek oraz prawidłowego rozwoju mięśni.</a:t>
            </a:r>
          </a:p>
          <a:p>
            <a:pPr marL="0" indent="0">
              <a:buNone/>
            </a:pPr>
            <a:r>
              <a:rPr lang="pl-PL" dirty="0"/>
              <a:t>• Zawierają </a:t>
            </a:r>
            <a:r>
              <a:rPr lang="pl-PL" b="1" dirty="0"/>
              <a:t>witaminę B2 (ryboflawinę)</a:t>
            </a:r>
            <a:r>
              <a:rPr lang="pl-PL" dirty="0"/>
              <a:t> oraz </a:t>
            </a:r>
            <a:r>
              <a:rPr lang="pl-PL" b="1" dirty="0"/>
              <a:t>witaminę B12</a:t>
            </a:r>
            <a:r>
              <a:rPr lang="pl-PL" dirty="0"/>
              <a:t>, które wspierają prawidłowe funkcjonowanie układu nerwowego, procesy krwiotwórcze oraz metabolizm energetyczny.</a:t>
            </a:r>
          </a:p>
          <a:p>
            <a:pPr marL="0" indent="0">
              <a:buNone/>
            </a:pPr>
            <a:r>
              <a:rPr lang="pl-PL" dirty="0"/>
              <a:t>• Nabiał jest ważnym źródłem </a:t>
            </a:r>
            <a:r>
              <a:rPr lang="pl-PL" b="1" dirty="0"/>
              <a:t>fosforu, potasu i magnezu</a:t>
            </a:r>
            <a:r>
              <a:rPr lang="pl-PL" dirty="0"/>
              <a:t>, minerałów niezbędnych dla prawidłowej pracy mięśni i układu nerwowego.</a:t>
            </a:r>
          </a:p>
          <a:p>
            <a:pPr marL="0" indent="0">
              <a:buNone/>
            </a:pPr>
            <a:r>
              <a:rPr lang="pl-PL" dirty="0"/>
              <a:t>• Fermentowane produkty mleczne (jogurty naturalne, kefiry) wspomagają </a:t>
            </a:r>
            <a:r>
              <a:rPr lang="pl-PL" b="1" dirty="0"/>
              <a:t>prawidłową florę bakteryjną jelit</a:t>
            </a:r>
            <a:r>
              <a:rPr lang="pl-PL" dirty="0"/>
              <a:t>, co wpływa na odporność i prawidłowe trawienie.</a:t>
            </a:r>
          </a:p>
          <a:p>
            <a:endParaRPr lang="pl-PL" dirty="0"/>
          </a:p>
        </p:txBody>
      </p:sp>
      <p:pic>
        <p:nvPicPr>
          <p:cNvPr id="2052" name="Picture 4" descr="NABIAŁ - strona 2">
            <a:extLst>
              <a:ext uri="{FF2B5EF4-FFF2-40B4-BE49-F238E27FC236}">
                <a16:creationId xmlns:a16="http://schemas.microsoft.com/office/drawing/2014/main" id="{BC642E85-6293-EE24-8F3C-E7350178C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6694" y="873405"/>
            <a:ext cx="2257861" cy="1412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457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53C6D5A-2DED-8F59-751B-C2D216444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6684816" cy="1303867"/>
          </a:xfrm>
        </p:spPr>
        <p:txBody>
          <a:bodyPr>
            <a:normAutofit fontScale="90000"/>
          </a:bodyPr>
          <a:lstStyle/>
          <a:p>
            <a:r>
              <a:rPr lang="pl-PL" dirty="0"/>
              <a:t>Dlaczego ryby są ważnym</a:t>
            </a:r>
            <a:br>
              <a:rPr lang="pl-PL" dirty="0"/>
            </a:br>
            <a:r>
              <a:rPr lang="pl-PL" dirty="0"/>
              <a:t> elementem diety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B190321-522B-BEA2-266D-0E360A168E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/>
              <a:t>Ryby są jednym z najlepszych źródeł </a:t>
            </a:r>
            <a:r>
              <a:rPr lang="pl-PL" b="1" dirty="0"/>
              <a:t>kwasów tłuszczowych omega-3 (DHA i EPA)</a:t>
            </a:r>
            <a:r>
              <a:rPr lang="pl-PL" dirty="0"/>
              <a:t>, które odgrywają kluczową rolę w rozwoju mózgu, układu nerwowego oraz zdolności uczenia się i koncentracji.</a:t>
            </a:r>
          </a:p>
          <a:p>
            <a:r>
              <a:rPr lang="pl-PL" dirty="0"/>
              <a:t> Zawierają </a:t>
            </a:r>
            <a:r>
              <a:rPr lang="pl-PL" b="1" dirty="0"/>
              <a:t>pełnowartościowe, łatwostrawne białko</a:t>
            </a:r>
            <a:r>
              <a:rPr lang="pl-PL" dirty="0"/>
              <a:t>, potrzebne do wzrostu, budowy i regeneracji tkanek.</a:t>
            </a:r>
          </a:p>
          <a:p>
            <a:r>
              <a:rPr lang="pl-PL" dirty="0"/>
              <a:t> Są źródłem </a:t>
            </a:r>
            <a:r>
              <a:rPr lang="pl-PL" b="1" dirty="0"/>
              <a:t>witaminy D</a:t>
            </a:r>
            <a:r>
              <a:rPr lang="pl-PL" dirty="0"/>
              <a:t>, która wspiera prawidłowy rozwój kości i zębów oraz wzmacnia odporność organizmu.</a:t>
            </a:r>
          </a:p>
          <a:p>
            <a:r>
              <a:rPr lang="pl-PL" dirty="0"/>
              <a:t>Dostarczają ważnych </a:t>
            </a:r>
            <a:r>
              <a:rPr lang="pl-PL" b="1" dirty="0"/>
              <a:t>składników mineralnych</a:t>
            </a:r>
            <a:r>
              <a:rPr lang="pl-PL" dirty="0"/>
              <a:t>, takich jak jod (niezbędny dla prawidłowej pracy tarczycy), selen, fosfor i potas.</a:t>
            </a:r>
          </a:p>
          <a:p>
            <a:endParaRPr lang="pl-PL" dirty="0"/>
          </a:p>
        </p:txBody>
      </p:sp>
      <p:pic>
        <p:nvPicPr>
          <p:cNvPr id="3074" name="Picture 2" descr="Ryby w diecie - rola ryb w codziennym odżywianiu | WygodnaDieta.pl">
            <a:extLst>
              <a:ext uri="{FF2B5EF4-FFF2-40B4-BE49-F238E27FC236}">
                <a16:creationId xmlns:a16="http://schemas.microsoft.com/office/drawing/2014/main" id="{3609A53B-BF59-306D-7A43-09D7647C13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587" y="982132"/>
            <a:ext cx="2607734" cy="1303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76004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E12486E-076C-0C89-C506-5193548A4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6530437" cy="1303867"/>
          </a:xfrm>
        </p:spPr>
        <p:txBody>
          <a:bodyPr>
            <a:normAutofit fontScale="90000"/>
          </a:bodyPr>
          <a:lstStyle/>
          <a:p>
            <a:r>
              <a:rPr lang="pl-PL" dirty="0"/>
              <a:t>Owoce i warzywa</a:t>
            </a:r>
            <a:br>
              <a:rPr lang="pl-PL" dirty="0"/>
            </a:br>
            <a:r>
              <a:rPr lang="pl-PL" dirty="0"/>
              <a:t> w diecie dziecka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100A670-78A0-3FA5-3E04-31D33F3382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l-PL" dirty="0"/>
              <a:t>• Są głównym źródłem </a:t>
            </a:r>
            <a:r>
              <a:rPr lang="pl-PL" b="1" dirty="0"/>
              <a:t>witamin (m.in. A, C, E, K oraz witamin z grupy B)</a:t>
            </a:r>
            <a:r>
              <a:rPr lang="pl-PL" dirty="0"/>
              <a:t>, które wspierają odporność, wzrost oraz prawidłowe funkcjonowanie organizmu.</a:t>
            </a:r>
          </a:p>
          <a:p>
            <a:pPr marL="0" indent="0">
              <a:buNone/>
            </a:pPr>
            <a:r>
              <a:rPr lang="pl-PL" dirty="0"/>
              <a:t>• Dostarczają </a:t>
            </a:r>
            <a:r>
              <a:rPr lang="pl-PL" b="1" dirty="0"/>
              <a:t>składników mineralnych</a:t>
            </a:r>
            <a:r>
              <a:rPr lang="pl-PL" dirty="0"/>
              <a:t> (takich jak potas, magnez, żelazo) niezbędnych do prawidłowej pracy mięśni, układu nerwowego i serca.</a:t>
            </a:r>
          </a:p>
          <a:p>
            <a:pPr marL="0" indent="0">
              <a:buNone/>
            </a:pPr>
            <a:r>
              <a:rPr lang="pl-PL" dirty="0"/>
              <a:t>• Zawierają </a:t>
            </a:r>
            <a:r>
              <a:rPr lang="pl-PL" b="1" dirty="0"/>
              <a:t>błonnik pokarmowy</a:t>
            </a:r>
            <a:r>
              <a:rPr lang="pl-PL" dirty="0"/>
              <a:t>, który reguluje pracę układu pokarmowego, zapobiega zaparciom oraz wspiera prawidłową florę jelitową.</a:t>
            </a:r>
          </a:p>
          <a:p>
            <a:pPr marL="0" indent="0">
              <a:buNone/>
            </a:pPr>
            <a:r>
              <a:rPr lang="pl-PL" dirty="0"/>
              <a:t>• Są źródłem </a:t>
            </a:r>
            <a:r>
              <a:rPr lang="pl-PL" b="1" dirty="0"/>
              <a:t>naturalnych przeciwutleniaczy</a:t>
            </a:r>
            <a:r>
              <a:rPr lang="pl-PL" dirty="0"/>
              <a:t>, chroniących komórki przed działaniem wolnych rodników i wspierających odporność organizm</a:t>
            </a:r>
          </a:p>
          <a:p>
            <a:endParaRPr lang="pl-PL" dirty="0"/>
          </a:p>
        </p:txBody>
      </p:sp>
      <p:pic>
        <p:nvPicPr>
          <p:cNvPr id="4098" name="Picture 2" descr="Dlaczego warto regularnie spożywać owoce i warzywa?">
            <a:extLst>
              <a:ext uri="{FF2B5EF4-FFF2-40B4-BE49-F238E27FC236}">
                <a16:creationId xmlns:a16="http://schemas.microsoft.com/office/drawing/2014/main" id="{BBD7D988-8AE5-3975-61A1-B78D80A56F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160" y="809018"/>
            <a:ext cx="2415806" cy="1607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360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D744F99-84B4-5D08-FB22-C28363A33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0322" y="880351"/>
            <a:ext cx="7524460" cy="1303867"/>
          </a:xfrm>
        </p:spPr>
        <p:txBody>
          <a:bodyPr>
            <a:normAutofit fontScale="90000"/>
          </a:bodyPr>
          <a:lstStyle/>
          <a:p>
            <a:r>
              <a:rPr lang="pl-PL" dirty="0"/>
              <a:t>Dlaczego w diecie dziecka powinny </a:t>
            </a:r>
            <a:br>
              <a:rPr lang="pl-PL" dirty="0"/>
            </a:br>
            <a:r>
              <a:rPr lang="pl-PL" dirty="0"/>
              <a:t>być nasiona roślin strączkowych i jaja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CFCB282-9DF5-8E84-4041-66C7D30EF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680" y="2479040"/>
            <a:ext cx="10820400" cy="4024125"/>
          </a:xfrm>
        </p:spPr>
        <p:txBody>
          <a:bodyPr>
            <a:normAutofit fontScale="77500" lnSpcReduction="20000"/>
          </a:bodyPr>
          <a:lstStyle/>
          <a:p>
            <a:r>
              <a:rPr lang="pl-PL" dirty="0"/>
              <a:t>Nasiona roślin strączkowych (np. soczewica, ciecierzyca, fasola, groch) oraz jaja są ważnym elementem prawidłowo zbilansowanej diety dziecka i stanowią cenne uzupełnienie innych źródeł białka.</a:t>
            </a:r>
          </a:p>
          <a:p>
            <a:r>
              <a:rPr lang="pl-PL" dirty="0"/>
              <a:t> Są źródłem </a:t>
            </a:r>
            <a:r>
              <a:rPr lang="pl-PL" b="1" dirty="0"/>
              <a:t>pełnowartościowego białka</a:t>
            </a:r>
            <a:r>
              <a:rPr lang="pl-PL" dirty="0"/>
              <a:t>, niezbędnego do wzrostu, rozwoju oraz regeneracji tkanek organizmu.</a:t>
            </a:r>
          </a:p>
          <a:p>
            <a:r>
              <a:rPr lang="pl-PL" dirty="0"/>
              <a:t> Nasiona roślin strączkowych dostarczają </a:t>
            </a:r>
            <a:r>
              <a:rPr lang="pl-PL" b="1" dirty="0"/>
              <a:t>błonnika pokarmowego</a:t>
            </a:r>
            <a:r>
              <a:rPr lang="pl-PL" dirty="0"/>
              <a:t>, który wspomaga pracę układu pokarmowego, sprzyja uczuciu sytości oraz pomaga w utrzymaniu prawidłowej masy ciała.</a:t>
            </a:r>
          </a:p>
          <a:p>
            <a:r>
              <a:rPr lang="pl-PL" dirty="0"/>
              <a:t> Zawierają istotne </a:t>
            </a:r>
            <a:r>
              <a:rPr lang="pl-PL" b="1" dirty="0"/>
              <a:t>składniki mineralne</a:t>
            </a:r>
            <a:r>
              <a:rPr lang="pl-PL" dirty="0"/>
              <a:t>, takie jak żelazo, magnez, potas i cynk, wspierające odporność oraz prawidłowe funkcjonowanie układu nerwowego.</a:t>
            </a:r>
          </a:p>
          <a:p>
            <a:r>
              <a:rPr lang="pl-PL" dirty="0"/>
              <a:t> Strączki są również źródłem </a:t>
            </a:r>
            <a:r>
              <a:rPr lang="pl-PL" b="1" dirty="0"/>
              <a:t>witamin z grupy B</a:t>
            </a:r>
            <a:r>
              <a:rPr lang="pl-PL" dirty="0"/>
              <a:t>, ważnych dla metabolizmu energetycznego i pracy mózgu.</a:t>
            </a:r>
          </a:p>
          <a:p>
            <a:r>
              <a:rPr lang="pl-PL" dirty="0"/>
              <a:t> Jaja dostarczają </a:t>
            </a:r>
            <a:r>
              <a:rPr lang="pl-PL" b="1" dirty="0"/>
              <a:t>witamin A, D, E oraz B12</a:t>
            </a:r>
            <a:r>
              <a:rPr lang="pl-PL" dirty="0"/>
              <a:t>, a także </a:t>
            </a:r>
            <a:r>
              <a:rPr lang="pl-PL" b="1" dirty="0"/>
              <a:t>choliny</a:t>
            </a:r>
            <a:r>
              <a:rPr lang="pl-PL" dirty="0"/>
              <a:t>, która odgrywa ważną rolę w rozwoju mózgu i funkcji poznawczych.</a:t>
            </a:r>
          </a:p>
          <a:p>
            <a:r>
              <a:rPr lang="pl-PL" dirty="0"/>
              <a:t>Włączenie strączków i jaj do diety sprzyja </a:t>
            </a:r>
            <a:r>
              <a:rPr lang="pl-PL" b="1" dirty="0"/>
              <a:t>różnorodności jadłospisu</a:t>
            </a:r>
            <a:r>
              <a:rPr lang="pl-PL" dirty="0"/>
              <a:t> oraz kształtowaniu zdrowych nawyków żywieniowych, w tym ograniczaniu nadmiernego spożycia mięsa</a:t>
            </a:r>
          </a:p>
        </p:txBody>
      </p:sp>
      <p:pic>
        <p:nvPicPr>
          <p:cNvPr id="5124" name="Picture 4" descr="Rośliny strączkowe - lista, zastosowanie, właściwości | Biokurier">
            <a:extLst>
              <a:ext uri="{FF2B5EF4-FFF2-40B4-BE49-F238E27FC236}">
                <a16:creationId xmlns:a16="http://schemas.microsoft.com/office/drawing/2014/main" id="{C83E921A-88CF-9842-90E8-C2C56D7A88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9626" y="790517"/>
            <a:ext cx="1792052" cy="1483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94296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zny">
  <a:themeElements>
    <a:clrScheme name="Organiczny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zny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zny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147</TotalTime>
  <Words>1784</Words>
  <Application>Microsoft Office PowerPoint</Application>
  <PresentationFormat>Panoramiczny</PresentationFormat>
  <Paragraphs>86</Paragraphs>
  <Slides>20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4" baseType="lpstr">
      <vt:lpstr>Arial</vt:lpstr>
      <vt:lpstr>Calibri</vt:lpstr>
      <vt:lpstr>Garamond</vt:lpstr>
      <vt:lpstr>Organiczny</vt:lpstr>
      <vt:lpstr>ZASADY ŻYWIENIA DZIECI W PLACÓWKACH OŚWIATOWYCH</vt:lpstr>
      <vt:lpstr>Jadłospisy</vt:lpstr>
      <vt:lpstr>Podstawa prawna </vt:lpstr>
      <vt:lpstr>Co musi znaleźć się w jadłospisie ? </vt:lpstr>
      <vt:lpstr>Dlaczego produkty zbożowe są niezbędne w diecie dziecka</vt:lpstr>
      <vt:lpstr>Dlaczego zalecane są dwie porcje  nabiału w ciągu dnia ? </vt:lpstr>
      <vt:lpstr>Dlaczego ryby są ważnym  elementem diety</vt:lpstr>
      <vt:lpstr>Owoce i warzywa  w diecie dziecka</vt:lpstr>
      <vt:lpstr>Dlaczego w diecie dziecka powinny  być nasiona roślin strączkowych i jaja</vt:lpstr>
      <vt:lpstr>Tłuszcze w diecie </vt:lpstr>
      <vt:lpstr>Układanie jadłospisów</vt:lpstr>
      <vt:lpstr>Co mówi rozporządzenie o ilości cukru?</vt:lpstr>
      <vt:lpstr>Kontrola</vt:lpstr>
      <vt:lpstr>Zasady dotyczące posiłków przygotowywanych przez rodziców dla dzieci niekorzystających z żywienia w placówce</vt:lpstr>
      <vt:lpstr>Skład posiłków</vt:lpstr>
      <vt:lpstr>Produkty niewskazane</vt:lpstr>
      <vt:lpstr>Zasada równego traktowania dzieci</vt:lpstr>
      <vt:lpstr>Podsumowanie</vt:lpstr>
      <vt:lpstr>Podsumowanie </vt:lpstr>
      <vt:lpstr>Podsumowanie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Admin</cp:lastModifiedBy>
  <cp:revision>2</cp:revision>
  <dcterms:created xsi:type="dcterms:W3CDTF">2026-01-12T10:48:33Z</dcterms:created>
  <dcterms:modified xsi:type="dcterms:W3CDTF">2026-01-14T10:27:54Z</dcterms:modified>
</cp:coreProperties>
</file>